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2" r:id="rId5"/>
    <p:sldId id="289" r:id="rId6"/>
    <p:sldId id="290" r:id="rId7"/>
    <p:sldId id="259" r:id="rId8"/>
    <p:sldId id="260" r:id="rId9"/>
    <p:sldId id="261" r:id="rId10"/>
    <p:sldId id="262" r:id="rId11"/>
    <p:sldId id="294" r:id="rId12"/>
    <p:sldId id="295" r:id="rId13"/>
    <p:sldId id="297" r:id="rId14"/>
    <p:sldId id="296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98" r:id="rId25"/>
    <p:sldId id="305" r:id="rId26"/>
    <p:sldId id="300" r:id="rId27"/>
    <p:sldId id="301" r:id="rId28"/>
    <p:sldId id="306" r:id="rId29"/>
    <p:sldId id="302" r:id="rId30"/>
    <p:sldId id="303" r:id="rId31"/>
    <p:sldId id="304" r:id="rId32"/>
    <p:sldId id="293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iawtpze/O3KdnreVNNFHioA+Yf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22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06282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9" name="Google Shape;1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9" name="Google Shape;1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9" name="Google Shape;1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9" name="Google Shape;1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e89eec764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g7e89eec764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e89eec7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7e89eec7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e89eec76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g7e89eec76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e89eec76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g7e89eec76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9259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e9306c1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7e9306c1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마법사가 되어 마법을 보조해 줄 요정을 데리고 다닙니다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51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마법사가 되어 마법을 보조해 줄 요정을 데리고 다닙니다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8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gi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1.jpe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ht_DY5QLy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/>
          <p:nvPr/>
        </p:nvSpPr>
        <p:spPr>
          <a:xfrm>
            <a:off x="3078139" y="3823658"/>
            <a:ext cx="60960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RHYTHM SQUARE </a:t>
            </a:r>
            <a:r>
              <a:rPr lang="ko-KR" sz="2000" b="0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아트 기획서</a:t>
            </a:r>
            <a:endParaRPr sz="2800" b="1" i="1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Rhythm</a:t>
            </a:r>
            <a:r>
              <a:rPr lang="ko-KR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</a:t>
            </a:r>
            <a:r>
              <a:rPr lang="ko-KR" sz="1000" b="0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magic</a:t>
            </a:r>
            <a:r>
              <a:rPr lang="ko-KR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 b="0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square</a:t>
            </a:r>
            <a:endParaRPr sz="28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" name="Google Shape;74;p1"/>
          <p:cNvGrpSpPr/>
          <p:nvPr/>
        </p:nvGrpSpPr>
        <p:grpSpPr>
          <a:xfrm>
            <a:off x="5498031" y="2453239"/>
            <a:ext cx="1256216" cy="1256216"/>
            <a:chOff x="5498031" y="2208310"/>
            <a:chExt cx="1256216" cy="1256216"/>
          </a:xfrm>
        </p:grpSpPr>
        <p:sp>
          <p:nvSpPr>
            <p:cNvPr id="75" name="Google Shape;75;p1"/>
            <p:cNvSpPr/>
            <p:nvPr/>
          </p:nvSpPr>
          <p:spPr>
            <a:xfrm>
              <a:off x="5611411" y="2276656"/>
              <a:ext cx="1049238" cy="1049238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noFill/>
            <a:ln w="762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5498031" y="2208310"/>
              <a:ext cx="1256216" cy="1256216"/>
            </a:xfrm>
            <a:prstGeom prst="ellipse">
              <a:avLst/>
            </a:prstGeom>
            <a:noFill/>
            <a:ln w="762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7" name="Google Shape;77;p1"/>
            <p:cNvCxnSpPr>
              <a:stCxn id="75" idx="6"/>
              <a:endCxn id="75" idx="4"/>
            </p:cNvCxnSpPr>
            <p:nvPr/>
          </p:nvCxnSpPr>
          <p:spPr>
            <a:xfrm flipH="1">
              <a:off x="5611330" y="2276656"/>
              <a:ext cx="524700" cy="674700"/>
            </a:xfrm>
            <a:prstGeom prst="straightConnector1">
              <a:avLst/>
            </a:prstGeom>
            <a:noFill/>
            <a:ln w="762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1"/>
            <p:cNvCxnSpPr>
              <a:stCxn id="75" idx="5"/>
            </p:cNvCxnSpPr>
            <p:nvPr/>
          </p:nvCxnSpPr>
          <p:spPr>
            <a:xfrm>
              <a:off x="5715318" y="2484471"/>
              <a:ext cx="158400" cy="681900"/>
            </a:xfrm>
            <a:prstGeom prst="straightConnector1">
              <a:avLst/>
            </a:prstGeom>
            <a:noFill/>
            <a:ln w="762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1"/>
            <p:cNvCxnSpPr/>
            <p:nvPr/>
          </p:nvCxnSpPr>
          <p:spPr>
            <a:xfrm rot="10800000">
              <a:off x="5800118" y="3042560"/>
              <a:ext cx="390776" cy="187796"/>
            </a:xfrm>
            <a:prstGeom prst="straightConnector1">
              <a:avLst/>
            </a:prstGeom>
            <a:noFill/>
            <a:ln w="762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1"/>
            <p:cNvCxnSpPr>
              <a:stCxn id="75" idx="1"/>
              <a:endCxn id="75" idx="3"/>
            </p:cNvCxnSpPr>
            <p:nvPr/>
          </p:nvCxnSpPr>
          <p:spPr>
            <a:xfrm flipH="1">
              <a:off x="5902552" y="2951428"/>
              <a:ext cx="758100" cy="374400"/>
            </a:xfrm>
            <a:prstGeom prst="straightConnector1">
              <a:avLst/>
            </a:prstGeom>
            <a:noFill/>
            <a:ln w="762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1"/>
            <p:cNvCxnSpPr>
              <a:stCxn id="75" idx="6"/>
              <a:endCxn id="75" idx="1"/>
            </p:cNvCxnSpPr>
            <p:nvPr/>
          </p:nvCxnSpPr>
          <p:spPr>
            <a:xfrm>
              <a:off x="6136030" y="2276656"/>
              <a:ext cx="524700" cy="674700"/>
            </a:xfrm>
            <a:prstGeom prst="straightConnector1">
              <a:avLst/>
            </a:prstGeom>
            <a:noFill/>
            <a:ln w="762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1"/>
            <p:cNvCxnSpPr>
              <a:stCxn id="75" idx="0"/>
              <a:endCxn id="75" idx="5"/>
            </p:cNvCxnSpPr>
            <p:nvPr/>
          </p:nvCxnSpPr>
          <p:spPr>
            <a:xfrm rot="10800000">
              <a:off x="5715242" y="2484471"/>
              <a:ext cx="841500" cy="0"/>
            </a:xfrm>
            <a:prstGeom prst="straightConnector1">
              <a:avLst/>
            </a:prstGeom>
            <a:noFill/>
            <a:ln w="762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1"/>
            <p:cNvCxnSpPr>
              <a:endCxn id="75" idx="2"/>
            </p:cNvCxnSpPr>
            <p:nvPr/>
          </p:nvCxnSpPr>
          <p:spPr>
            <a:xfrm flipH="1">
              <a:off x="6369506" y="2484400"/>
              <a:ext cx="187200" cy="841500"/>
            </a:xfrm>
            <a:prstGeom prst="straightConnector1">
              <a:avLst/>
            </a:prstGeom>
            <a:noFill/>
            <a:ln w="762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84" name="Google Shape;84;p1" descr="C:\Users\dlwof\Downloads\음표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05956" y="2480388"/>
              <a:ext cx="678349" cy="678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 속성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불, 풀, 물 속성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4465" y="1652313"/>
            <a:ext cx="13081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1292" y="4715819"/>
            <a:ext cx="13081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7019" y="4715819"/>
            <a:ext cx="1308100" cy="1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7"/>
          <p:cNvCxnSpPr/>
          <p:nvPr/>
        </p:nvCxnSpPr>
        <p:spPr>
          <a:xfrm flipH="1">
            <a:off x="2039517" y="3087576"/>
            <a:ext cx="774948" cy="1377538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3" name="Google Shape;143;p7"/>
          <p:cNvCxnSpPr/>
          <p:nvPr/>
        </p:nvCxnSpPr>
        <p:spPr>
          <a:xfrm>
            <a:off x="2597658" y="5376219"/>
            <a:ext cx="1864425" cy="0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4" name="Google Shape;144;p7"/>
          <p:cNvCxnSpPr/>
          <p:nvPr/>
        </p:nvCxnSpPr>
        <p:spPr>
          <a:xfrm rot="10800000">
            <a:off x="4122565" y="3087576"/>
            <a:ext cx="767030" cy="1377538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45" name="Google Shape;145;p7"/>
          <p:cNvSpPr/>
          <p:nvPr/>
        </p:nvSpPr>
        <p:spPr>
          <a:xfrm>
            <a:off x="6319497" y="3847639"/>
            <a:ext cx="4927500" cy="160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몬스터를 속성별로 구분할 때 색깔만 바꾸어서 작업.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속성을 한눈에 알 수 있도록 원색적인 느낌으로 작업할 것.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예) 불속성은 빨간 몬스터, 풀속성은 초록 몬스터</a:t>
            </a:r>
            <a:endParaRPr sz="1200" b="0" i="0" u="none" strike="noStrike" cap="none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9497" y="2150117"/>
            <a:ext cx="13716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93022" y="2150117"/>
            <a:ext cx="13716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23782" y="2150117"/>
            <a:ext cx="1371600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259892" y="330338"/>
            <a:ext cx="762426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r>
              <a:rPr lang="en-US" altLang="ko-KR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_1</a:t>
            </a: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단계 </a:t>
            </a:r>
            <a:r>
              <a:rPr lang="ko-KR" sz="2800" b="1" i="1" u="none" strike="noStrike" cap="none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</a:t>
            </a:r>
            <a:r>
              <a:rPr lang="ko-KR" altLang="en-US" sz="2800" b="1" i="1" u="none" strike="noStrike" cap="none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단계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</a:t>
            </a:r>
            <a:endParaRPr sz="2800" b="1" i="1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  <a:buSzPts val="800"/>
            </a:pPr>
            <a:r>
              <a:rPr lang="en-US" altLang="ko-KR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Run animation, &lt;Shift </a:t>
            </a:r>
            <a:r>
              <a:rPr lang="en-US" altLang="ko-KR" sz="800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+ f5&gt; </a:t>
            </a: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 </a:t>
            </a:r>
            <a:r>
              <a:rPr lang="ko-KR" altLang="en-US" sz="800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움짤</a:t>
            </a: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재생</a:t>
            </a:r>
            <a:endParaRPr lang="en-US" altLang="ko-KR" sz="4400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4" descr=" ">
            <a:extLst>
              <a:ext uri="{FF2B5EF4-FFF2-40B4-BE49-F238E27FC236}">
                <a16:creationId xmlns="" xmlns:a16="http://schemas.microsoft.com/office/drawing/2014/main" id="{C09664C8-0D5F-4019-9FC8-3D7105BFED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01" y="2136865"/>
            <a:ext cx="2671718" cy="267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78;p26"/>
          <p:cNvSpPr/>
          <p:nvPr/>
        </p:nvSpPr>
        <p:spPr>
          <a:xfrm>
            <a:off x="478970" y="4899240"/>
            <a:ext cx="250698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b="1" dirty="0" smtClean="0">
                <a:solidFill>
                  <a:srgbClr val="323F4F"/>
                </a:solidFill>
              </a:rPr>
              <a:t>초록색 </a:t>
            </a:r>
            <a:r>
              <a:rPr lang="ko-KR" altLang="en-US" b="1" dirty="0" err="1" smtClean="0">
                <a:solidFill>
                  <a:srgbClr val="323F4F"/>
                </a:solidFill>
              </a:rPr>
              <a:t>슬라임</a:t>
            </a:r>
            <a:r>
              <a:rPr lang="ko-KR" altLang="en-US" b="1" dirty="0" smtClean="0">
                <a:solidFill>
                  <a:srgbClr val="323F4F"/>
                </a:solidFill>
              </a:rPr>
              <a:t> </a:t>
            </a:r>
            <a:endParaRPr lang="en-US" altLang="ko-KR" b="1" dirty="0" smtClean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b="1" dirty="0" err="1" smtClean="0">
                <a:solidFill>
                  <a:srgbClr val="323F4F"/>
                </a:solidFill>
              </a:rPr>
              <a:t>움짤</a:t>
            </a:r>
            <a:r>
              <a:rPr lang="ko-KR" altLang="en-US" b="1" dirty="0" smtClean="0">
                <a:solidFill>
                  <a:srgbClr val="323F4F"/>
                </a:solidFill>
              </a:rPr>
              <a:t> 이미지 참고</a:t>
            </a:r>
            <a:endParaRPr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dirty="0">
              <a:solidFill>
                <a:srgbClr val="323F4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6" t="18960" r="30374" b="6613"/>
          <a:stretch/>
        </p:blipFill>
        <p:spPr bwMode="auto">
          <a:xfrm>
            <a:off x="3583492" y="2821078"/>
            <a:ext cx="1645920" cy="220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68" y="2821079"/>
            <a:ext cx="3163642" cy="216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10" y="2830649"/>
            <a:ext cx="3211449" cy="215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Game Character Spiky Slime">
            <a:extLst>
              <a:ext uri="{FF2B5EF4-FFF2-40B4-BE49-F238E27FC236}">
                <a16:creationId xmlns="" xmlns:a16="http://schemas.microsoft.com/office/drawing/2014/main" id="{9DFD5584-8E91-4DC2-915E-223D112B0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t="50917" r="-1" b="42167"/>
          <a:stretch/>
        </p:blipFill>
        <p:spPr bwMode="auto">
          <a:xfrm>
            <a:off x="3665864" y="1583145"/>
            <a:ext cx="6106872" cy="11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78;p26"/>
          <p:cNvSpPr/>
          <p:nvPr/>
        </p:nvSpPr>
        <p:spPr>
          <a:xfrm>
            <a:off x="5305568" y="5234520"/>
            <a:ext cx="43069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 smtClean="0">
                <a:solidFill>
                  <a:srgbClr val="323F4F"/>
                </a:solidFill>
              </a:rPr>
              <a:t>Bouncing ball animation </a:t>
            </a:r>
            <a:r>
              <a:rPr lang="ko-KR" altLang="en-US" sz="1600" b="1" dirty="0" smtClean="0">
                <a:solidFill>
                  <a:srgbClr val="323F4F"/>
                </a:solidFill>
              </a:rPr>
              <a:t>참고</a:t>
            </a:r>
            <a:endParaRPr sz="1600" b="1" dirty="0">
              <a:solidFill>
                <a:srgbClr val="323F4F"/>
              </a:solidFill>
            </a:endParaRPr>
          </a:p>
        </p:txBody>
      </p:sp>
      <p:pic>
        <p:nvPicPr>
          <p:cNvPr id="13" name="Picture 2" descr="Slimes!">
            <a:extLst>
              <a:ext uri="{FF2B5EF4-FFF2-40B4-BE49-F238E27FC236}">
                <a16:creationId xmlns="" xmlns:a16="http://schemas.microsoft.com/office/drawing/2014/main" id="{9F075FAF-6F7B-4F14-AD08-8A98840096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735" y="473338"/>
            <a:ext cx="2217247" cy="221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78;p26"/>
          <p:cNvSpPr/>
          <p:nvPr/>
        </p:nvSpPr>
        <p:spPr>
          <a:xfrm>
            <a:off x="2075358" y="5918108"/>
            <a:ext cx="769737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50000"/>
              </a:lnSpc>
              <a:buSzPts val="1600"/>
            </a:pPr>
            <a:r>
              <a:rPr lang="ko-KR" altLang="en-US" sz="1600" b="1" dirty="0" smtClean="0">
                <a:solidFill>
                  <a:srgbClr val="323F4F"/>
                </a:solidFill>
              </a:rPr>
              <a:t>참고 링크 </a:t>
            </a:r>
            <a:r>
              <a:rPr lang="en-US" altLang="ko-KR" sz="1600" b="1" dirty="0" smtClean="0">
                <a:solidFill>
                  <a:srgbClr val="323F4F"/>
                </a:solidFill>
              </a:rPr>
              <a:t>https</a:t>
            </a:r>
            <a:r>
              <a:rPr lang="en-US" altLang="ko-KR" sz="1600" b="1" dirty="0">
                <a:solidFill>
                  <a:srgbClr val="323F4F"/>
                </a:solidFill>
              </a:rPr>
              <a:t>://www.youtube.com/watch?v=OIe2UP_lQH4</a:t>
            </a:r>
            <a:endParaRPr sz="1600" b="1" dirty="0">
              <a:solidFill>
                <a:srgbClr val="323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259892" y="330338"/>
            <a:ext cx="762426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r>
              <a:rPr lang="en-US" altLang="ko-KR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_1</a:t>
            </a: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단계 </a:t>
            </a:r>
            <a:r>
              <a:rPr lang="ko-KR" sz="2800" b="1" i="1" u="none" strike="noStrike" cap="none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</a:t>
            </a:r>
            <a:r>
              <a:rPr lang="ko-KR" altLang="en-US" sz="2800" b="1" i="1" u="none" strike="noStrike" cap="none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단계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</a:t>
            </a:r>
            <a:endParaRPr sz="2800" b="1" i="1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  <a:buSzPts val="800"/>
            </a:pPr>
            <a:r>
              <a:rPr lang="en-US" altLang="ko-KR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Die animation, attack animation</a:t>
            </a:r>
            <a:endParaRPr lang="en-US" altLang="ko-KR" sz="4400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78;p26"/>
          <p:cNvSpPr/>
          <p:nvPr/>
        </p:nvSpPr>
        <p:spPr>
          <a:xfrm>
            <a:off x="3739337" y="5234520"/>
            <a:ext cx="43069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 smtClean="0">
                <a:solidFill>
                  <a:srgbClr val="323F4F"/>
                </a:solidFill>
              </a:rPr>
              <a:t>몸이 찌그러지면서 가라앉는 느낌</a:t>
            </a:r>
            <a:r>
              <a:rPr lang="en-US" altLang="ko-KR" sz="1600" b="1" dirty="0" smtClean="0">
                <a:solidFill>
                  <a:srgbClr val="323F4F"/>
                </a:solidFill>
              </a:rPr>
              <a:t>.</a:t>
            </a:r>
            <a:endParaRPr sz="1600" b="1" dirty="0">
              <a:solidFill>
                <a:srgbClr val="323F4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2369592"/>
            <a:ext cx="3581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 descr="Game Character Spiky Slime">
            <a:extLst>
              <a:ext uri="{FF2B5EF4-FFF2-40B4-BE49-F238E27FC236}">
                <a16:creationId xmlns="" xmlns:a16="http://schemas.microsoft.com/office/drawing/2014/main" id="{9DFD5584-8E91-4DC2-915E-223D112B0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t="76704" r="29519" b="16380"/>
          <a:stretch/>
        </p:blipFill>
        <p:spPr bwMode="auto">
          <a:xfrm>
            <a:off x="3862848" y="3781832"/>
            <a:ext cx="4306926" cy="11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6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259892" y="330338"/>
            <a:ext cx="762426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r>
              <a:rPr lang="en-US" altLang="ko-KR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_2</a:t>
            </a: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단계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</a:t>
            </a:r>
            <a:r>
              <a:rPr lang="ko-KR" altLang="en-US" sz="2800" b="1" i="1" dirty="0" err="1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터</a:t>
            </a:r>
            <a:endParaRPr sz="2800" b="1" i="1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  <a:buSzPts val="800"/>
            </a:pPr>
            <a:r>
              <a:rPr lang="en-US" altLang="ko-KR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Run animation, Die animation</a:t>
            </a:r>
            <a:endParaRPr lang="en-US" altLang="ko-KR" sz="4400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78;p26"/>
          <p:cNvSpPr/>
          <p:nvPr/>
        </p:nvSpPr>
        <p:spPr>
          <a:xfrm>
            <a:off x="4247108" y="3367608"/>
            <a:ext cx="30272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 smtClean="0">
                <a:solidFill>
                  <a:srgbClr val="323F4F"/>
                </a:solidFill>
              </a:rPr>
              <a:t>Run animation (</a:t>
            </a:r>
            <a:r>
              <a:rPr lang="ko-KR" altLang="en-US" sz="1600" b="1" dirty="0" err="1" smtClean="0">
                <a:solidFill>
                  <a:srgbClr val="323F4F"/>
                </a:solidFill>
              </a:rPr>
              <a:t>뽀짝뽀짝</a:t>
            </a:r>
            <a:r>
              <a:rPr lang="en-US" sz="1600" b="1" dirty="0" smtClean="0">
                <a:solidFill>
                  <a:srgbClr val="323F4F"/>
                </a:solidFill>
              </a:rPr>
              <a:t>)</a:t>
            </a:r>
            <a:endParaRPr sz="1600" b="1" dirty="0">
              <a:solidFill>
                <a:srgbClr val="323F4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52" y="1863305"/>
            <a:ext cx="54578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8" y="4045697"/>
            <a:ext cx="106584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178;p26"/>
          <p:cNvSpPr/>
          <p:nvPr/>
        </p:nvSpPr>
        <p:spPr>
          <a:xfrm>
            <a:off x="3611359" y="5684088"/>
            <a:ext cx="456161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 smtClean="0">
                <a:solidFill>
                  <a:srgbClr val="323F4F"/>
                </a:solidFill>
              </a:rPr>
              <a:t>Die animation (</a:t>
            </a:r>
            <a:r>
              <a:rPr lang="ko-KR" altLang="en-US" sz="1600" b="1" dirty="0" smtClean="0">
                <a:solidFill>
                  <a:srgbClr val="323F4F"/>
                </a:solidFill>
              </a:rPr>
              <a:t>가라앉음</a:t>
            </a:r>
            <a:r>
              <a:rPr lang="en-US" sz="1600" b="1" dirty="0" smtClean="0">
                <a:solidFill>
                  <a:srgbClr val="323F4F"/>
                </a:solidFill>
              </a:rPr>
              <a:t>)</a:t>
            </a:r>
            <a:endParaRPr sz="1600" b="1" dirty="0">
              <a:solidFill>
                <a:srgbClr val="323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2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259892" y="330338"/>
            <a:ext cx="762426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r>
              <a:rPr lang="en-US" altLang="ko-KR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2800" b="1" i="1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공통</a:t>
            </a:r>
            <a:endParaRPr lang="en-US" altLang="ko-KR" sz="2800" b="1" i="1" u="none" strike="noStrike" cap="none" dirty="0" smtClean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attack animation</a:t>
            </a:r>
            <a:endParaRPr lang="en-US" altLang="ko-KR" sz="4400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4562" r="52987" b="48990"/>
          <a:stretch/>
        </p:blipFill>
        <p:spPr bwMode="auto">
          <a:xfrm>
            <a:off x="3815891" y="2402993"/>
            <a:ext cx="4240988" cy="86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mblogthumb-phinf.pstatic.net/20130704_125/ddaran99_13729404269496Fkpt_JPEG/iPad_12.jpg?type=w80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87" r="32181" b="14806"/>
          <a:stretch/>
        </p:blipFill>
        <p:spPr bwMode="auto">
          <a:xfrm>
            <a:off x="2825291" y="3595210"/>
            <a:ext cx="6222188" cy="70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8;p26"/>
          <p:cNvSpPr/>
          <p:nvPr/>
        </p:nvSpPr>
        <p:spPr>
          <a:xfrm>
            <a:off x="3782922" y="4689191"/>
            <a:ext cx="43069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 smtClean="0">
                <a:solidFill>
                  <a:srgbClr val="323F4F"/>
                </a:solidFill>
              </a:rPr>
              <a:t>입 벌리면서 공격</a:t>
            </a:r>
            <a:endParaRPr sz="1600" b="1" dirty="0">
              <a:solidFill>
                <a:srgbClr val="323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4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레퍼런스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메이플스토리2, 태고의 달인, 동물의 숲, 리듬세상, pinterest 등.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" name="Google Shape;155;p8" descr="D:\인재원\리듬스퀘어 레퍼런스\몬스터\KakaoTalk_20200206_13441464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096" y="1605235"/>
            <a:ext cx="5286259" cy="480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 descr="原创作品：小怪物~ @AnneWyh采集到Q版(869图)_花瓣游戏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1670" y="209550"/>
            <a:ext cx="2247900" cy="6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89eec764_3_11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레퍼런스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 질감에 대한 레퍼런스.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g7e89eec764_3_11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g7e89eec764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650" y="1387231"/>
            <a:ext cx="160972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7e89eec764_3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650" y="3024564"/>
            <a:ext cx="2920095" cy="277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7e89eec764_3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749" y="2280100"/>
            <a:ext cx="3321000" cy="3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7e89eec764_3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525" y="2078600"/>
            <a:ext cx="2344125" cy="37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/>
          <p:nvPr/>
        </p:nvSpPr>
        <p:spPr>
          <a:xfrm>
            <a:off x="3078139" y="2990885"/>
            <a:ext cx="60960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2800" b="1" i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800" b="1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배경</a:t>
            </a:r>
            <a:endParaRPr sz="2800" b="1" i="1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개요, </a:t>
            </a:r>
            <a:r>
              <a:rPr lang="ko-KR" altLang="en-US" sz="10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 세부 설정</a:t>
            </a:r>
            <a:r>
              <a:rPr lang="en-US" altLang="ko-KR" sz="10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레퍼런스</a:t>
            </a:r>
            <a:endParaRPr sz="28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259893" y="33033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 개요</a:t>
            </a:r>
            <a:endParaRPr sz="2800" b="1" i="1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 세부 설정.</a:t>
            </a:r>
            <a:endParaRPr sz="4400" b="0" i="0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5946774" y="3013500"/>
            <a:ext cx="4804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1점 투시의 판타지적인 느낌의 배경 3개</a:t>
            </a:r>
            <a:endParaRPr sz="1600" b="1" i="0" u="none" strike="noStrike" cap="none" dirty="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숲, 바다, 사막</a:t>
            </a: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UI 배치를 고려한 배경</a:t>
            </a: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(왼쪽 캐릭터, 가운데 </a:t>
            </a:r>
            <a:r>
              <a:rPr lang="ko-KR" sz="1600" b="1" dirty="0" err="1">
                <a:solidFill>
                  <a:srgbClr val="323F4F"/>
                </a:solidFill>
              </a:rPr>
              <a:t>마법진</a:t>
            </a:r>
            <a:r>
              <a:rPr lang="ko-KR" sz="1600" b="1" dirty="0">
                <a:solidFill>
                  <a:srgbClr val="323F4F"/>
                </a:solidFill>
              </a:rPr>
              <a:t>, 오른쪽 </a:t>
            </a:r>
            <a:r>
              <a:rPr lang="ko-KR" sz="1600" b="1" dirty="0" err="1">
                <a:solidFill>
                  <a:srgbClr val="323F4F"/>
                </a:solidFill>
              </a:rPr>
              <a:t>몬스터</a:t>
            </a:r>
            <a:r>
              <a:rPr lang="ko-KR" sz="1600" b="1" dirty="0">
                <a:solidFill>
                  <a:srgbClr val="323F4F"/>
                </a:solidFill>
              </a:rPr>
              <a:t> 등.)</a:t>
            </a: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크기 2560 X 1440 / 해상도 72</a:t>
            </a: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dirty="0">
              <a:solidFill>
                <a:srgbClr val="323F4F"/>
              </a:solidFill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75" y="2668625"/>
            <a:ext cx="4392450" cy="24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e89eec764_1_0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</a:t>
            </a:r>
            <a:r>
              <a:rPr lang="ko-KR" sz="2800" b="1" i="1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_숲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</a:t>
            </a:r>
            <a:r>
              <a:rPr lang="ko-KR" sz="8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 숲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7e89eec764_1_0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g7e89eec764_1_0" descr="D:\인재원\art4_by_choops91_d8nvum4-fullview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225" y="2328896"/>
            <a:ext cx="3319524" cy="222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7e89eec764_1_0"/>
          <p:cNvSpPr/>
          <p:nvPr/>
        </p:nvSpPr>
        <p:spPr>
          <a:xfrm>
            <a:off x="5946774" y="3023685"/>
            <a:ext cx="4804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강이나 연못(물)을 포함한 숲. </a:t>
            </a: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8761D"/>
                </a:solidFill>
              </a:rPr>
              <a:t>녹색</a:t>
            </a:r>
            <a:r>
              <a:rPr lang="ko-KR" sz="1600" b="1" dirty="0">
                <a:solidFill>
                  <a:srgbClr val="323F4F"/>
                </a:solidFill>
              </a:rPr>
              <a:t> 색감이 나타나도록 디자인.</a:t>
            </a:r>
            <a:endParaRPr lang="en-US" altLang="ko-KR"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>
                <a:solidFill>
                  <a:srgbClr val="323F4F"/>
                </a:solidFill>
              </a:rPr>
              <a:t>(</a:t>
            </a:r>
            <a:r>
              <a:rPr lang="ko-KR" altLang="en-US" sz="1600" b="1" dirty="0">
                <a:solidFill>
                  <a:srgbClr val="323F4F"/>
                </a:solidFill>
              </a:rPr>
              <a:t>곡 테마 </a:t>
            </a:r>
            <a:r>
              <a:rPr lang="en-US" altLang="ko-KR" sz="1600" b="1" dirty="0">
                <a:solidFill>
                  <a:srgbClr val="323F4F"/>
                </a:solidFill>
              </a:rPr>
              <a:t>: Plot Twist</a:t>
            </a:r>
            <a:r>
              <a:rPr lang="en-US" altLang="ko-KR" sz="1600" b="1" dirty="0" smtClean="0">
                <a:solidFill>
                  <a:srgbClr val="323F4F"/>
                </a:solidFill>
              </a:rPr>
              <a:t>)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altLang="ko-KR" sz="1600" b="1" dirty="0">
              <a:solidFill>
                <a:srgbClr val="323F4F"/>
              </a:solidFill>
            </a:endParaRPr>
          </a:p>
        </p:txBody>
      </p:sp>
      <p:sp>
        <p:nvSpPr>
          <p:cNvPr id="6" name="Google Shape;187;g7e89eec764_1_0"/>
          <p:cNvSpPr/>
          <p:nvPr/>
        </p:nvSpPr>
        <p:spPr>
          <a:xfrm>
            <a:off x="751840" y="5143130"/>
            <a:ext cx="10678159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ts val="1600"/>
            </a:pPr>
            <a:r>
              <a:rPr lang="ko-KR" altLang="en-US" sz="1600" b="1" dirty="0" err="1" smtClean="0">
                <a:solidFill>
                  <a:srgbClr val="323F4F"/>
                </a:solidFill>
              </a:rPr>
              <a:t>레퍼런스</a:t>
            </a:r>
            <a:r>
              <a:rPr lang="ko-KR" altLang="en-US" sz="1600" b="1" dirty="0" smtClean="0">
                <a:solidFill>
                  <a:srgbClr val="323F4F"/>
                </a:solidFill>
              </a:rPr>
              <a:t> 링크 </a:t>
            </a:r>
            <a:r>
              <a:rPr lang="en-US" altLang="ko-KR" sz="1600" b="1" dirty="0" smtClean="0">
                <a:solidFill>
                  <a:srgbClr val="323F4F"/>
                </a:solidFill>
              </a:rPr>
              <a:t>: https</a:t>
            </a:r>
            <a:r>
              <a:rPr lang="en-US" altLang="ko-KR" sz="1600" b="1" dirty="0">
                <a:solidFill>
                  <a:srgbClr val="323F4F"/>
                </a:solidFill>
              </a:rPr>
              <a:t>://www.pinterest.co.kr/dlwofls2525/%ED%94%8C%EC%A0%9D-%EC%88%B2-%EB%B0%B0%EA%B2%BD-%EB%A0%88%ED%8D%BC%EB%9F%B0%EC%8A%A4/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>
            <a:off x="3078139" y="2990885"/>
            <a:ext cx="60960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PROLOGUE</a:t>
            </a:r>
            <a:endParaRPr sz="2800" b="1" i="1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개요, 컨셉, 스토리 </a:t>
            </a:r>
            <a:endParaRPr sz="2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e89eec764_1_14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</a:t>
            </a:r>
            <a:r>
              <a:rPr lang="ko-KR" sz="2800" b="1" i="1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_바다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 세부 설정.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7e89eec764_1_14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7e89eec764_1_14"/>
          <p:cNvSpPr/>
          <p:nvPr/>
        </p:nvSpPr>
        <p:spPr>
          <a:xfrm>
            <a:off x="5946774" y="3429000"/>
            <a:ext cx="4804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나무나 돌, 바위 등이 포함된 바다 배경.</a:t>
            </a: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전체적으로 </a:t>
            </a:r>
            <a:r>
              <a:rPr lang="ko-KR" sz="1600" b="1" dirty="0">
                <a:solidFill>
                  <a:srgbClr val="1155CC"/>
                </a:solidFill>
              </a:rPr>
              <a:t>푸른</a:t>
            </a:r>
            <a:r>
              <a:rPr lang="ko-KR" sz="1600" b="1" dirty="0">
                <a:solidFill>
                  <a:srgbClr val="323F4F"/>
                </a:solidFill>
              </a:rPr>
              <a:t> 색감이 도드라지도록 디자인.</a:t>
            </a:r>
            <a:endParaRPr lang="en-US" altLang="ko-KR" sz="1600" b="1" dirty="0">
              <a:solidFill>
                <a:srgbClr val="323F4F"/>
              </a:solidFill>
            </a:endParaRPr>
          </a:p>
          <a:p>
            <a:pPr lvl="0" algn="ctr">
              <a:lnSpc>
                <a:spcPct val="150000"/>
              </a:lnSpc>
              <a:buSzPts val="1600"/>
            </a:pPr>
            <a:r>
              <a:rPr lang="en-US" altLang="ko-KR" sz="1600" b="1" dirty="0">
                <a:solidFill>
                  <a:srgbClr val="323F4F"/>
                </a:solidFill>
              </a:rPr>
              <a:t>(</a:t>
            </a:r>
            <a:r>
              <a:rPr lang="ko-KR" altLang="en-US" sz="1600" b="1" dirty="0">
                <a:solidFill>
                  <a:srgbClr val="323F4F"/>
                </a:solidFill>
              </a:rPr>
              <a:t>곡 테마 </a:t>
            </a:r>
            <a:r>
              <a:rPr lang="en-US" altLang="ko-KR" sz="1600" b="1" dirty="0">
                <a:solidFill>
                  <a:srgbClr val="323F4F"/>
                </a:solidFill>
              </a:rPr>
              <a:t>: Precision Strike)  </a:t>
            </a:r>
            <a:endParaRPr sz="1600" b="1" dirty="0">
              <a:solidFill>
                <a:srgbClr val="323F4F"/>
              </a:solidFill>
            </a:endParaRPr>
          </a:p>
        </p:txBody>
      </p:sp>
      <p:pic>
        <p:nvPicPr>
          <p:cNvPr id="195" name="Google Shape;195;g7e89eec764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025" y="1988375"/>
            <a:ext cx="3435775" cy="21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7e89eec764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748" y="4103500"/>
            <a:ext cx="3907582" cy="18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89eec764_1_7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</a:t>
            </a:r>
            <a:r>
              <a:rPr lang="ko-KR" sz="2800" b="1" i="1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_사막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 세부 설정.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7e89eec764_1_7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7e89eec764_1_7"/>
          <p:cNvSpPr/>
          <p:nvPr/>
        </p:nvSpPr>
        <p:spPr>
          <a:xfrm>
            <a:off x="5946774" y="3063389"/>
            <a:ext cx="4804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메마른 사막이 아닌</a:t>
            </a: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선인장, 꽃, 나무, 오아시스 등이 어우러진 배경.</a:t>
            </a: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</a:rPr>
              <a:t>살짝 </a:t>
            </a:r>
            <a:r>
              <a:rPr lang="ko-KR" sz="1600" b="1" dirty="0">
                <a:solidFill>
                  <a:srgbClr val="CC0000"/>
                </a:solidFill>
              </a:rPr>
              <a:t>붉은</a:t>
            </a:r>
            <a:r>
              <a:rPr lang="ko-KR" sz="1600" b="1" dirty="0">
                <a:solidFill>
                  <a:srgbClr val="323F4F"/>
                </a:solidFill>
              </a:rPr>
              <a:t> 색감이 도드라지도록 디자인.</a:t>
            </a:r>
            <a:endParaRPr lang="en-US" altLang="ko-KR" sz="1600" b="1" dirty="0">
              <a:solidFill>
                <a:srgbClr val="323F4F"/>
              </a:solidFill>
            </a:endParaRPr>
          </a:p>
          <a:p>
            <a:pPr lvl="0" algn="ctr">
              <a:lnSpc>
                <a:spcPct val="150000"/>
              </a:lnSpc>
              <a:buSzPts val="1600"/>
            </a:pPr>
            <a:r>
              <a:rPr lang="en-US" altLang="ko-KR" sz="1600" b="1" dirty="0">
                <a:solidFill>
                  <a:srgbClr val="323F4F"/>
                </a:solidFill>
              </a:rPr>
              <a:t>(</a:t>
            </a:r>
            <a:r>
              <a:rPr lang="ko-KR" altLang="en-US" sz="1600" b="1" dirty="0">
                <a:solidFill>
                  <a:srgbClr val="323F4F"/>
                </a:solidFill>
              </a:rPr>
              <a:t>곡 테마 </a:t>
            </a:r>
            <a:r>
              <a:rPr lang="en-US" altLang="ko-KR" sz="1600" b="1" dirty="0">
                <a:solidFill>
                  <a:srgbClr val="323F4F"/>
                </a:solidFill>
              </a:rPr>
              <a:t>: Introspect)</a:t>
            </a:r>
            <a:endParaRPr sz="1600" b="1" dirty="0">
              <a:solidFill>
                <a:srgbClr val="323F4F"/>
              </a:solidFill>
            </a:endParaRPr>
          </a:p>
        </p:txBody>
      </p:sp>
      <p:pic>
        <p:nvPicPr>
          <p:cNvPr id="204" name="Google Shape;204;g7e89eec764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500" y="3886225"/>
            <a:ext cx="34766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7e89eec76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897" y="1933600"/>
            <a:ext cx="387138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레퍼런스_채색 스타일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자료_라테일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11" descr="D:\인재원\리듬스퀘어 레퍼런스\배경\2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127" y="1012226"/>
            <a:ext cx="3754709" cy="281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 descr="D:\인재원\리듬스퀘어 레퍼런스\배경\2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7128" y="3828258"/>
            <a:ext cx="3754709" cy="281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 descr="D:\인재원\리듬스퀘어 레퍼런스\배경\29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1837" y="3828258"/>
            <a:ext cx="3754709" cy="281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 descr="D:\인재원\리듬스퀘어 레퍼런스\배경\31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1836" y="1012226"/>
            <a:ext cx="3754709" cy="281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레퍼런스_채색 스타일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자료_라테일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p12" descr="D:\인재원\리듬스퀘어 레퍼런스\배경\3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8297" y="325737"/>
            <a:ext cx="4234327" cy="317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2" descr="D:\인재원\리듬스퀘어 레퍼런스\배경\4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1069" y="3726583"/>
            <a:ext cx="5326461" cy="266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 descr="D:\인재원\리듬스퀘어 레퍼런스\배경\4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7954" y="3842534"/>
            <a:ext cx="4214829" cy="254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26"/>
          <p:cNvSpPr/>
          <p:nvPr/>
        </p:nvSpPr>
        <p:spPr>
          <a:xfrm>
            <a:off x="259893" y="33033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로비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r>
              <a:rPr lang="en-US" altLang="ko-KR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형태</a:t>
            </a:r>
            <a:endParaRPr sz="2800" b="1" i="1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대륙</a:t>
            </a:r>
            <a:r>
              <a:rPr lang="ko-KR" altLang="en-US" sz="800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형태</a:t>
            </a:r>
            <a:r>
              <a:rPr lang="ko-KR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4400" b="0" i="0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77;p26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2" name="Picture 4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96" y="1718786"/>
            <a:ext cx="3265712" cy="40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배경원화 오브젝트 자료입니다.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74" y="1681618"/>
            <a:ext cx="2842722" cy="410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Station - Wakfu MMO Lead Level Design / Art Director, Severin Bac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08" y="1874658"/>
            <a:ext cx="3511026" cy="34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256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26"/>
          <p:cNvSpPr/>
          <p:nvPr/>
        </p:nvSpPr>
        <p:spPr>
          <a:xfrm>
            <a:off x="259893" y="33033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altLang="en-US" sz="2800" b="1" i="1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r>
              <a:rPr lang="en-US" altLang="ko-KR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작업방향</a:t>
            </a:r>
            <a:endParaRPr lang="en-US" altLang="ko-KR" sz="2800" b="1" i="1" dirty="0" smtClean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전체적인 </a:t>
            </a:r>
            <a:r>
              <a:rPr lang="ko-KR" altLang="en-US" sz="800" b="0" i="0" u="none" strike="noStrike" cap="none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맵과</a:t>
            </a: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아이콘</a:t>
            </a:r>
            <a:endParaRPr sz="4400" b="0" i="0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77;p26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 descr="영원한 7일의 도시 로비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65" y="1744415"/>
            <a:ext cx="5580904" cy="31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영원한 7일의 도시 로비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569" y="1744415"/>
            <a:ext cx="5619660" cy="31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14;p25"/>
          <p:cNvSpPr/>
          <p:nvPr/>
        </p:nvSpPr>
        <p:spPr>
          <a:xfrm>
            <a:off x="2217976" y="5197931"/>
            <a:ext cx="749617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u="none" strike="noStrike" cap="none" dirty="0" smtClean="0">
                <a:solidFill>
                  <a:srgbClr val="323F4F"/>
                </a:solidFill>
                <a:latin typeface="+mn-ea"/>
                <a:ea typeface="+mn-ea"/>
                <a:sym typeface="Arial"/>
              </a:rPr>
              <a:t>영원한 </a:t>
            </a:r>
            <a:r>
              <a:rPr lang="en-US" altLang="ko-KR" sz="1600" u="none" strike="noStrike" cap="none" dirty="0" smtClean="0">
                <a:solidFill>
                  <a:srgbClr val="323F4F"/>
                </a:solidFill>
                <a:latin typeface="+mn-ea"/>
                <a:ea typeface="+mn-ea"/>
                <a:sym typeface="Arial"/>
              </a:rPr>
              <a:t>7</a:t>
            </a:r>
            <a:r>
              <a:rPr lang="ko-KR" altLang="en-US" sz="1600" u="none" strike="noStrike" cap="none" dirty="0" smtClean="0">
                <a:solidFill>
                  <a:srgbClr val="323F4F"/>
                </a:solidFill>
                <a:latin typeface="+mn-ea"/>
                <a:ea typeface="+mn-ea"/>
                <a:sym typeface="Arial"/>
              </a:rPr>
              <a:t>일의 도시와 비슷한 </a:t>
            </a:r>
            <a:r>
              <a:rPr lang="en-US" altLang="ko-KR" sz="1600" u="none" strike="noStrike" cap="none" dirty="0" smtClean="0">
                <a:solidFill>
                  <a:srgbClr val="323F4F"/>
                </a:solidFill>
                <a:latin typeface="+mn-ea"/>
                <a:ea typeface="+mn-ea"/>
                <a:sym typeface="Arial"/>
              </a:rPr>
              <a:t>UI 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연출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.  (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자세한 건 </a:t>
            </a:r>
            <a:r>
              <a:rPr lang="en-US" altLang="ko-KR" sz="1600" dirty="0" err="1" smtClean="0">
                <a:solidFill>
                  <a:srgbClr val="323F4F"/>
                </a:solidFill>
                <a:latin typeface="+mn-ea"/>
                <a:ea typeface="+mn-ea"/>
              </a:rPr>
              <a:t>invision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solidFill>
                  <a:srgbClr val="323F4F"/>
                </a:solidFill>
                <a:latin typeface="+mn-ea"/>
                <a:ea typeface="+mn-ea"/>
              </a:rPr>
              <a:t>프로토타입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 참고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)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u="none" strike="noStrike" cap="none" dirty="0" smtClean="0">
                <a:solidFill>
                  <a:srgbClr val="323F4F"/>
                </a:solidFill>
                <a:latin typeface="+mn-ea"/>
                <a:ea typeface="+mn-ea"/>
                <a:sym typeface="Arial"/>
              </a:rPr>
              <a:t>선택 </a:t>
            </a:r>
            <a:r>
              <a:rPr lang="ko-KR" altLang="en-US" sz="1600" b="1" u="none" strike="noStrike" cap="none" dirty="0" smtClean="0">
                <a:solidFill>
                  <a:srgbClr val="323F4F"/>
                </a:solidFill>
                <a:latin typeface="+mn-ea"/>
                <a:ea typeface="+mn-ea"/>
                <a:sym typeface="Arial"/>
              </a:rPr>
              <a:t>아이콘</a:t>
            </a:r>
            <a:r>
              <a:rPr lang="ko-KR" altLang="en-US" sz="1600" u="none" strike="noStrike" cap="none" dirty="0" smtClean="0">
                <a:solidFill>
                  <a:srgbClr val="323F4F"/>
                </a:solidFill>
                <a:latin typeface="+mn-ea"/>
                <a:ea typeface="+mn-ea"/>
                <a:sym typeface="Arial"/>
              </a:rPr>
              <a:t> 부분은 </a:t>
            </a:r>
            <a:r>
              <a:rPr lang="ko-KR" altLang="en-US" sz="1600" b="1" dirty="0" smtClean="0">
                <a:solidFill>
                  <a:srgbClr val="323F4F"/>
                </a:solidFill>
                <a:latin typeface="+mn-ea"/>
                <a:ea typeface="+mn-ea"/>
              </a:rPr>
              <a:t>디테일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 작업이 필요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 smtClean="0">
                <a:solidFill>
                  <a:srgbClr val="323F4F"/>
                </a:solidFill>
                <a:latin typeface="+mn-ea"/>
                <a:ea typeface="+mn-ea"/>
              </a:rPr>
              <a:t>그 외의 배경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은 플레이 배경 분위기에만 맞춰서 </a:t>
            </a:r>
            <a:r>
              <a:rPr lang="ko-KR" altLang="en-US" sz="1600" b="1" dirty="0" smtClean="0">
                <a:solidFill>
                  <a:srgbClr val="323F4F"/>
                </a:solidFill>
                <a:latin typeface="+mn-ea"/>
                <a:ea typeface="+mn-ea"/>
              </a:rPr>
              <a:t>심플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하게 작업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5524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26"/>
          <p:cNvSpPr/>
          <p:nvPr/>
        </p:nvSpPr>
        <p:spPr>
          <a:xfrm>
            <a:off x="259893" y="33033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altLang="en-US" sz="2800" b="1" i="1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r>
              <a:rPr lang="en-US" altLang="ko-KR" sz="2800" b="1" i="1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</a:t>
            </a:r>
            <a:endParaRPr lang="en-US" altLang="ko-KR" sz="2800" b="1" i="1" dirty="0" smtClean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대륙</a:t>
            </a: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형태</a:t>
            </a:r>
            <a:r>
              <a:rPr lang="ko-KR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4400" b="0" i="0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77;p26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 descr="D:\인재원\2학기 svn\RHYTHM_SQUARE\6_Resources\Image\Art Concept\2020.03.12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97" y="1679731"/>
            <a:ext cx="5704749" cy="320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03;g7e89eec764_1_7"/>
          <p:cNvSpPr/>
          <p:nvPr/>
        </p:nvSpPr>
        <p:spPr>
          <a:xfrm>
            <a:off x="2608610" y="5294431"/>
            <a:ext cx="6988131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ts val="1600"/>
            </a:pP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전에 작업했던 </a:t>
            </a:r>
            <a:r>
              <a:rPr lang="ko-KR" altLang="en-US" sz="1600" dirty="0" err="1" smtClean="0">
                <a:solidFill>
                  <a:srgbClr val="323F4F"/>
                </a:solidFill>
                <a:latin typeface="+mn-ea"/>
                <a:ea typeface="+mn-ea"/>
              </a:rPr>
              <a:t>컨셉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 보다 확대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.  (SVN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의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 2020.03.12 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폴더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참고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)</a:t>
            </a:r>
            <a:b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323F4F"/>
                </a:solidFill>
                <a:latin typeface="+mn-ea"/>
                <a:ea typeface="+mn-ea"/>
              </a:rPr>
              <a:t>5120 x 2880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 (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기존 화면 크기의 두 배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)</a:t>
            </a:r>
            <a:r>
              <a:rPr lang="ko-KR" altLang="en-US" sz="1600" dirty="0" smtClean="0">
                <a:solidFill>
                  <a:srgbClr val="323F4F"/>
                </a:solidFill>
                <a:latin typeface="+mn-ea"/>
                <a:ea typeface="+mn-ea"/>
              </a:rPr>
              <a:t>로 작업</a:t>
            </a:r>
            <a:r>
              <a:rPr lang="en-US" altLang="ko-KR" sz="1600" dirty="0" smtClean="0">
                <a:solidFill>
                  <a:srgbClr val="323F4F"/>
                </a:solidFill>
                <a:latin typeface="+mn-ea"/>
                <a:ea typeface="+mn-ea"/>
              </a:rPr>
              <a:t>.</a:t>
            </a:r>
            <a:endParaRPr sz="1600" dirty="0">
              <a:solidFill>
                <a:srgbClr val="323F4F"/>
              </a:solidFill>
              <a:latin typeface="+mn-ea"/>
              <a:ea typeface="+mn-ea"/>
            </a:endParaRPr>
          </a:p>
        </p:txBody>
      </p:sp>
      <p:pic>
        <p:nvPicPr>
          <p:cNvPr id="3075" name="Picture 3" descr="D:\인재원\2학기 svn\RHYTHM_SQUARE\6_Resources\Image\Art Concept\2020.03.12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69" y="1740133"/>
            <a:ext cx="5575743" cy="31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55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26"/>
          <p:cNvSpPr/>
          <p:nvPr/>
        </p:nvSpPr>
        <p:spPr>
          <a:xfrm>
            <a:off x="259893" y="33033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altLang="en-US" sz="2800" b="1" i="1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r>
              <a:rPr lang="en-US" altLang="ko-KR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구성요</a:t>
            </a:r>
            <a:r>
              <a:rPr lang="ko-KR" altLang="en-US" sz="2800" b="1" i="1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</a:t>
            </a:r>
            <a:endParaRPr sz="2800" b="1" i="1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마을</a:t>
            </a:r>
            <a:r>
              <a:rPr lang="en-US" altLang="ko-KR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숲</a:t>
            </a:r>
            <a:r>
              <a:rPr lang="en-US" altLang="ko-KR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사막</a:t>
            </a:r>
            <a:r>
              <a:rPr lang="en-US" altLang="ko-KR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바다</a:t>
            </a:r>
            <a:endParaRPr sz="4400" b="0" i="0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77;p26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578" y="1532238"/>
            <a:ext cx="8032914" cy="419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083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26"/>
          <p:cNvSpPr/>
          <p:nvPr/>
        </p:nvSpPr>
        <p:spPr>
          <a:xfrm>
            <a:off x="259893" y="33033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altLang="en-US" sz="2800" b="1" i="1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r>
              <a:rPr lang="en-US" altLang="ko-KR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마을</a:t>
            </a:r>
            <a:endParaRPr lang="en-US" altLang="ko-KR" sz="2800" b="1" i="1" dirty="0" smtClean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숲</a:t>
            </a:r>
            <a:r>
              <a:rPr lang="en-US" altLang="ko-KR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구성요소 참고 자료</a:t>
            </a:r>
            <a:endParaRPr sz="4400" b="0" i="0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77;p26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5;p7"/>
          <p:cNvSpPr/>
          <p:nvPr/>
        </p:nvSpPr>
        <p:spPr>
          <a:xfrm>
            <a:off x="4539108" y="4561243"/>
            <a:ext cx="3423943" cy="192083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lang="en-US" altLang="ko-KR" sz="12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집들이 밀집해 있고</a:t>
            </a:r>
            <a:endParaRPr lang="en-US" altLang="ko-KR" sz="1200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가운데 분수대 또는 석상이 있는 형태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확대 되는 연출 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아이콘에 비해 디테일 작업이</a:t>
            </a:r>
            <a:endParaRPr lang="en-US" altLang="ko-KR" sz="1200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 없음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pic>
        <p:nvPicPr>
          <p:cNvPr id="1026" name="Picture 2" descr="https://mir-s3-cdn-cf.behance.net/project_modules/max_1200/de27ef29080575.55e0c21086e9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9" b="50346"/>
          <a:stretch/>
        </p:blipFill>
        <p:spPr bwMode="auto">
          <a:xfrm>
            <a:off x="4187712" y="1933688"/>
            <a:ext cx="4126734" cy="23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6" y="1933688"/>
            <a:ext cx="3533775" cy="239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446" y="1324645"/>
            <a:ext cx="2133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446" y="3267744"/>
            <a:ext cx="2133600" cy="150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046" y="2296195"/>
            <a:ext cx="12382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65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26"/>
          <p:cNvSpPr/>
          <p:nvPr/>
        </p:nvSpPr>
        <p:spPr>
          <a:xfrm>
            <a:off x="259893" y="33033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altLang="en-US" sz="2800" b="1" i="1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r>
              <a:rPr lang="en-US" altLang="ko-KR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숲</a:t>
            </a:r>
            <a:endParaRPr lang="en-US" altLang="ko-KR" sz="2800" b="1" i="1" dirty="0" smtClean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800" b="0" i="0" u="none" strike="noStrike" cap="none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숲</a:t>
            </a:r>
            <a:r>
              <a:rPr lang="en-US" altLang="ko-KR" sz="800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구성요소 참고 자료</a:t>
            </a:r>
            <a:endParaRPr sz="4400" b="0" i="0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77;p26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6" name="Picture 8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7" t="40503" r="56962" b="32522"/>
          <a:stretch/>
        </p:blipFill>
        <p:spPr bwMode="auto">
          <a:xfrm>
            <a:off x="1707815" y="2118359"/>
            <a:ext cx="1229360" cy="10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5;p7"/>
          <p:cNvSpPr/>
          <p:nvPr/>
        </p:nvSpPr>
        <p:spPr>
          <a:xfrm>
            <a:off x="1773127" y="4883959"/>
            <a:ext cx="3423943" cy="159812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전체적인 분위기</a:t>
            </a:r>
            <a:endParaRPr lang="en-US" altLang="ko-KR" sz="1200" b="1" i="0" u="none" strike="noStrike" cap="none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풀이나 나무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강이 어우러짐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pic>
        <p:nvPicPr>
          <p:cNvPr id="5122" name="Picture 2" descr="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9" t="36589" r="11868" b="48412"/>
          <a:stretch/>
        </p:blipFill>
        <p:spPr bwMode="auto">
          <a:xfrm>
            <a:off x="1118535" y="3205479"/>
            <a:ext cx="1818640" cy="10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45;p7"/>
          <p:cNvSpPr/>
          <p:nvPr/>
        </p:nvSpPr>
        <p:spPr>
          <a:xfrm>
            <a:off x="7508217" y="4883958"/>
            <a:ext cx="3423943" cy="159812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lang="en-US" altLang="ko-KR" sz="12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노란색</a:t>
            </a:r>
            <a:r>
              <a:rPr lang="en-US" altLang="ko-KR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녹색 위주의 색감으로</a:t>
            </a:r>
            <a:endParaRPr lang="en-US" altLang="ko-KR" sz="1200" b="0" i="0" u="none" strike="noStrike" cap="none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풀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나무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강들을 함축해서 넣는다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-KR" sz="1200" b="0" i="0" u="none" strike="noStrike" cap="none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4" name="Picture 4" descr="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75" y="1709737"/>
            <a:ext cx="2991485" cy="29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84" y="1798211"/>
            <a:ext cx="1243982" cy="81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84" y="2613234"/>
            <a:ext cx="2355215" cy="1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2547936"/>
            <a:ext cx="2170981" cy="20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66" y="885725"/>
            <a:ext cx="1964674" cy="171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461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2800" b="1" i="1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리듬스퀘어 아트 개요</a:t>
            </a:r>
            <a:endParaRPr sz="4400" b="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2205972" y="2650757"/>
            <a:ext cx="1311750" cy="1311750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스타일</a:t>
            </a:r>
            <a:endParaRPr sz="18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1341086" y="4181597"/>
            <a:ext cx="30415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2D 캐주얼</a:t>
            </a:r>
            <a:endParaRPr sz="1600" b="1" i="0" u="none" strike="noStrike" cap="none" dirty="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2~3단계의 명암</a:t>
            </a:r>
            <a:endParaRPr sz="1400" b="0" i="0" u="none" strike="noStrike" cap="none" dirty="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＇</a:t>
            </a:r>
            <a:r>
              <a:rPr lang="ko-KR" sz="1000" b="0" i="0" u="none" strike="noStrike" cap="none" dirty="0" err="1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셀식</a:t>
            </a:r>
            <a:r>
              <a:rPr lang="en-US" altLang="ko-KR" sz="1000" dirty="0">
                <a:solidFill>
                  <a:srgbClr val="323F4F"/>
                </a:solidFill>
              </a:rPr>
              <a:t>’</a:t>
            </a:r>
            <a:r>
              <a:rPr lang="ko-KR" altLang="en-US" sz="1000" dirty="0">
                <a:solidFill>
                  <a:srgbClr val="323F4F"/>
                </a:solidFill>
              </a:rPr>
              <a:t>인데 명암 경계선만 부드럽게 푸는 방식</a:t>
            </a:r>
            <a:r>
              <a:rPr lang="en-US" altLang="ko-KR" sz="1000" dirty="0">
                <a:solidFill>
                  <a:srgbClr val="323F4F"/>
                </a:solidFill>
              </a:rPr>
              <a:t>.</a:t>
            </a:r>
            <a:endParaRPr sz="1000" b="0" i="0" u="none" strike="noStrike" cap="none" dirty="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5342032" y="2608282"/>
            <a:ext cx="1311750" cy="1311750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장르</a:t>
            </a:r>
            <a:endParaRPr sz="18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4686782" y="4297014"/>
            <a:ext cx="2622249" cy="7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중세 판타지 RPG</a:t>
            </a:r>
            <a:endParaRPr sz="16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예) 메이플스토리, 라테일</a:t>
            </a:r>
            <a:endParaRPr sz="14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8560251" y="2650757"/>
            <a:ext cx="1311750" cy="1311750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키워드</a:t>
            </a:r>
            <a:endParaRPr sz="18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8124339" y="4231359"/>
            <a:ext cx="218357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동화, 귀여운</a:t>
            </a:r>
            <a:endParaRPr sz="16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전체적인 아트 테마.</a:t>
            </a:r>
            <a:endParaRPr sz="14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26"/>
          <p:cNvSpPr/>
          <p:nvPr/>
        </p:nvSpPr>
        <p:spPr>
          <a:xfrm>
            <a:off x="259893" y="33033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altLang="en-US" sz="2800" b="1" i="1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r>
              <a:rPr lang="en-US" altLang="ko-KR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바다</a:t>
            </a:r>
            <a:endParaRPr lang="en-US" altLang="ko-KR" sz="2800" b="1" i="1" dirty="0" smtClean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</a:t>
            </a:r>
            <a:r>
              <a:rPr lang="ko-KR" altLang="en-US" sz="800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</a:t>
            </a:r>
            <a:r>
              <a:rPr lang="en-US" altLang="ko-KR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구성요소 참고 자료</a:t>
            </a:r>
            <a:endParaRPr sz="4400" b="0" i="0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77;p26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45;p7"/>
          <p:cNvSpPr/>
          <p:nvPr/>
        </p:nvSpPr>
        <p:spPr>
          <a:xfrm>
            <a:off x="1865778" y="4883959"/>
            <a:ext cx="3423943" cy="159812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전체적인 분위기</a:t>
            </a:r>
            <a:endParaRPr lang="en-US" altLang="ko-KR" sz="1200" b="1" i="0" u="none" strike="noStrike" cap="none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  <a:buSzPts val="1200"/>
            </a:pPr>
            <a:r>
              <a:rPr lang="en-US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바다가 주로 이루어지고</a:t>
            </a:r>
            <a:endParaRPr lang="en-US" altLang="ko-KR" sz="12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  <a:buSzPts val="1200"/>
            </a:pPr>
            <a:r>
              <a:rPr lang="ko-KR" altLang="en-US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바다 주변 땅은 모래로 구성</a:t>
            </a:r>
            <a:r>
              <a:rPr lang="en-US" altLang="ko-KR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algn="ctr">
              <a:lnSpc>
                <a:spcPct val="150000"/>
              </a:lnSpc>
              <a:buSzPts val="1200"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섬이 많음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-KR" sz="12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5;p7"/>
          <p:cNvSpPr/>
          <p:nvPr/>
        </p:nvSpPr>
        <p:spPr>
          <a:xfrm>
            <a:off x="7142456" y="4883959"/>
            <a:ext cx="3423943" cy="159812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lang="en-US" altLang="ko-KR" sz="12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바다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모래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바위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나무가</a:t>
            </a:r>
            <a:endParaRPr lang="en-US" altLang="ko-KR" sz="1200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함축되어 있어야 함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-KR" sz="1200" b="0" i="0" u="none" strike="noStrike" cap="none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834" y="2893817"/>
            <a:ext cx="2494085" cy="176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835" y="1297819"/>
            <a:ext cx="2494085" cy="159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0" y="2175330"/>
            <a:ext cx="2183655" cy="160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3" t="34418" r="16600" b="39718"/>
          <a:stretch/>
        </p:blipFill>
        <p:spPr bwMode="auto">
          <a:xfrm>
            <a:off x="839262" y="1861551"/>
            <a:ext cx="2861135" cy="15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201" y="3442564"/>
            <a:ext cx="1922423" cy="11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24" y="2341086"/>
            <a:ext cx="2280308" cy="175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138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26"/>
          <p:cNvSpPr/>
          <p:nvPr/>
        </p:nvSpPr>
        <p:spPr>
          <a:xfrm>
            <a:off x="259893" y="33033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altLang="en-US" sz="2800" b="1" i="1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b="1" i="1" dirty="0" err="1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r>
              <a:rPr lang="en-US" altLang="ko-KR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2800" b="1" i="1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사막</a:t>
            </a:r>
            <a:endParaRPr lang="en-US" altLang="ko-KR" sz="2800" b="1" i="1" dirty="0" smtClean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</a:t>
            </a:r>
            <a:r>
              <a:rPr lang="ko-KR" altLang="en-US" sz="800" dirty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막</a:t>
            </a:r>
            <a:r>
              <a:rPr lang="en-US" altLang="ko-KR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800" dirty="0" smtClean="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구성요소 참고 자료</a:t>
            </a:r>
            <a:endParaRPr sz="4400" b="0" i="0" u="none" strike="noStrike" cap="none" dirty="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77;p26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45;p7"/>
          <p:cNvSpPr/>
          <p:nvPr/>
        </p:nvSpPr>
        <p:spPr>
          <a:xfrm>
            <a:off x="1758255" y="4883959"/>
            <a:ext cx="3423943" cy="159812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전체적인 분위기</a:t>
            </a:r>
            <a:endParaRPr lang="en-US" altLang="ko-KR" sz="1200" b="1" i="0" u="none" strike="noStrike" cap="none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사막이지만 식물이나 오아시스가</a:t>
            </a:r>
            <a:endParaRPr lang="en-US" altLang="ko-KR" sz="1200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함께 어우러진 </a:t>
            </a:r>
            <a:r>
              <a:rPr lang="ko-KR" altLang="en-US" sz="1200" b="0" i="0" u="none" strike="noStrike" cap="none" dirty="0" err="1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r>
              <a:rPr lang="en-US" altLang="ko-KR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sz="1200" b="0" i="0" u="none" strike="noStrike" cap="none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5;p7"/>
          <p:cNvSpPr/>
          <p:nvPr/>
        </p:nvSpPr>
        <p:spPr>
          <a:xfrm>
            <a:off x="7196245" y="4883958"/>
            <a:ext cx="3423943" cy="159812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lang="en-US" altLang="ko-KR" sz="12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모래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선인장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피라미드 등</a:t>
            </a:r>
            <a:endParaRPr lang="en-US" altLang="ko-KR" sz="1200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사막을 압축해서 나타낼 수 있는 이미지</a:t>
            </a:r>
            <a:r>
              <a:rPr lang="en-US" altLang="ko-KR" sz="12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pic>
        <p:nvPicPr>
          <p:cNvPr id="4098" name="Picture 2" descr="https://cdnb.artstation.com/p/assets/images/images/001/705/483/large/dawn-pu-.jpg?1451352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22" y="700542"/>
            <a:ext cx="3330607" cy="39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27932" r="62416" b="50454"/>
          <a:stretch/>
        </p:blipFill>
        <p:spPr bwMode="auto">
          <a:xfrm>
            <a:off x="2280075" y="2164943"/>
            <a:ext cx="2380302" cy="184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47" y="2078882"/>
            <a:ext cx="14001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748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>
            <a:off x="3078139" y="2990885"/>
            <a:ext cx="60960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2800" b="1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EPI</a:t>
            </a:r>
            <a:r>
              <a:rPr lang="ko-KR" sz="2800" b="1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LOGUE</a:t>
            </a:r>
            <a:endParaRPr sz="2800" b="1" i="1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피드백 자유롭게 받습니다</a:t>
            </a:r>
            <a:r>
              <a:rPr lang="en-US" altLang="ko-KR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en-US" altLang="ko-KR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8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606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e9306c1bf_0_0"/>
          <p:cNvSpPr/>
          <p:nvPr/>
        </p:nvSpPr>
        <p:spPr>
          <a:xfrm>
            <a:off x="3078139" y="2990885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2800" b="1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sz="2800" b="1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sz="2800" b="1" i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</a:t>
            </a:r>
            <a:endParaRPr sz="2800" b="1" i="1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디자인 설정</a:t>
            </a:r>
            <a:r>
              <a:rPr lang="en-US" altLang="ko-KR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endParaRPr lang="en-US" altLang="ko-KR" sz="10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CHARACTOR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디자인 설정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주인공을 서포트 하는 요정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등신 캐릭터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얼굴의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차지하는 눈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날개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’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통해서 캐릭터가 공중에 떠다닌다는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정보를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줄 수 있어야 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099B475-A470-48F2-9D37-310D59C177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66" y="1772248"/>
            <a:ext cx="2707777" cy="2546599"/>
          </a:xfrm>
          <a:prstGeom prst="rect">
            <a:avLst/>
          </a:prstGeom>
        </p:spPr>
      </p:pic>
      <p:pic>
        <p:nvPicPr>
          <p:cNvPr id="2050" name="Picture 2" descr="누르면 커집니당 던트 작업물중 가장 즐겁게 그렸던 세트입니다. 딱히 정해진 컨셉이 없어서 제 취향대로 ...">
            <a:extLst>
              <a:ext uri="{FF2B5EF4-FFF2-40B4-BE49-F238E27FC236}">
                <a16:creationId xmlns="" xmlns:a16="http://schemas.microsoft.com/office/drawing/2014/main" id="{736D69B6-C6D6-4925-B1C6-174005B3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03" y="1354281"/>
            <a:ext cx="2053130" cy="3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>
            <a:extLst>
              <a:ext uri="{FF2B5EF4-FFF2-40B4-BE49-F238E27FC236}">
                <a16:creationId xmlns="" xmlns:a16="http://schemas.microsoft.com/office/drawing/2014/main" id="{C4CB343A-C1FD-478A-8BFC-5064C1E38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43" y="1467901"/>
            <a:ext cx="3153587" cy="2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5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8995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ANIMATION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애니메이션 </a:t>
            </a:r>
            <a:r>
              <a:rPr lang="ko-KR" altLang="en-US" sz="800" kern="0" dirty="0" err="1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프랍들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3515" y="4840052"/>
            <a:ext cx="3644400" cy="1234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Idle (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공중에 떠다니는 모션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hlinkClick r:id="rId3"/>
              </a:rPr>
              <a:t>https://www.youtube.com/watch?v=_ht_DY5QLy8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또는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‘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페어리루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’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애니메이션 참고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AC8DF50-3DFA-4001-B60D-7DCAC0753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27" y="2454665"/>
            <a:ext cx="3000976" cy="1518470"/>
          </a:xfrm>
          <a:prstGeom prst="rect">
            <a:avLst/>
          </a:prstGeom>
        </p:spPr>
      </p:pic>
      <p:sp>
        <p:nvSpPr>
          <p:cNvPr id="12" name="모서리가 둥근 직사각형 14">
            <a:extLst>
              <a:ext uri="{FF2B5EF4-FFF2-40B4-BE49-F238E27FC236}">
                <a16:creationId xmlns="" xmlns:a16="http://schemas.microsoft.com/office/drawing/2014/main" id="{3A2110CC-DDE8-4951-AE71-8C899392586F}"/>
              </a:ext>
            </a:extLst>
          </p:cNvPr>
          <p:cNvSpPr/>
          <p:nvPr/>
        </p:nvSpPr>
        <p:spPr>
          <a:xfrm>
            <a:off x="4273800" y="4840052"/>
            <a:ext cx="3644400" cy="1234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피격 모션</a:t>
            </a:r>
            <a:endParaRPr lang="en-US" altLang="ko-KR" sz="1200" b="1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공격 당하는 모션 프레임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/>
            </a:r>
            <a:b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한 쪽 눈을 감으면서 찡그린 표정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전체적으로 캐릭터 색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잿빛 또는 다른 색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 변한다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054" name="Picture 6" descr="yo no malgastaba las lagrimas ,o por lo menos si vas a llorar ,llora para ti que nadie te vea ,o simlemente ve destruyendote a ti mismo por que a nadie realmente le importa tu estado ,puede que la vida se una mierda pero asi es ,y cuidado con callar mucho tus lamentos porque acabaras pudriendote por dentro">
            <a:extLst>
              <a:ext uri="{FF2B5EF4-FFF2-40B4-BE49-F238E27FC236}">
                <a16:creationId xmlns="" xmlns:a16="http://schemas.microsoft.com/office/drawing/2014/main" id="{A87A0CE9-CB45-4699-9F09-DD77D259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295" y="1735868"/>
            <a:ext cx="2045980" cy="29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4">
            <a:extLst>
              <a:ext uri="{FF2B5EF4-FFF2-40B4-BE49-F238E27FC236}">
                <a16:creationId xmlns="" xmlns:a16="http://schemas.microsoft.com/office/drawing/2014/main" id="{BDFDA852-6917-4EE9-BC0E-B41BED88267A}"/>
              </a:ext>
            </a:extLst>
          </p:cNvPr>
          <p:cNvSpPr/>
          <p:nvPr/>
        </p:nvSpPr>
        <p:spPr>
          <a:xfrm>
            <a:off x="8124085" y="4840052"/>
            <a:ext cx="3644400" cy="1234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Sad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슬픈 표정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눈물은 흘리지 않는 슬픈 표정 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프레임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2228062"/>
            <a:ext cx="19526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30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/>
          <p:nvPr/>
        </p:nvSpPr>
        <p:spPr>
          <a:xfrm>
            <a:off x="3078139" y="2990885"/>
            <a:ext cx="60960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2800" b="1" i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2800" b="1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몬스터</a:t>
            </a:r>
            <a:endParaRPr sz="2800" b="1" i="1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개요, 난이도, 속성, 레퍼런스</a:t>
            </a:r>
            <a:endParaRPr sz="28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 개요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작업방향.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" name="Google Shape;1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627" y="2781389"/>
            <a:ext cx="4559300" cy="1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/>
          <p:nvPr/>
        </p:nvSpPr>
        <p:spPr>
          <a:xfrm>
            <a:off x="6581225" y="2917329"/>
            <a:ext cx="42459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판타지 분위기의 귀여운 </a:t>
            </a:r>
            <a:r>
              <a:rPr lang="ko-KR" sz="1600" b="1" i="0" u="none" strike="noStrike" cap="none" dirty="0" err="1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몬스터</a:t>
            </a:r>
            <a:r>
              <a:rPr lang="ko-KR" sz="1600" b="1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b="1" i="0" u="none" strike="noStrike" cap="none" dirty="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 err="1">
                <a:solidFill>
                  <a:srgbClr val="323F4F"/>
                </a:solidFill>
              </a:rPr>
              <a:t>슬라임</a:t>
            </a:r>
            <a:r>
              <a:rPr lang="ko-KR" sz="1600" b="1" dirty="0">
                <a:solidFill>
                  <a:srgbClr val="323F4F"/>
                </a:solidFill>
              </a:rPr>
              <a:t> 형태.</a:t>
            </a:r>
            <a:endParaRPr sz="1600" b="1" i="0" u="none" strike="noStrike" cap="none" dirty="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dirty="0">
              <a:solidFill>
                <a:srgbClr val="323F4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애니메이션 : </a:t>
            </a:r>
            <a:r>
              <a:rPr lang="ko-KR" sz="1600" b="1" i="0" u="none" strike="noStrike" cap="none" dirty="0" smtClean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r>
              <a:rPr lang="ko-KR" sz="1600" b="1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, Die, </a:t>
            </a:r>
            <a:r>
              <a:rPr lang="ko-KR" sz="16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attack </a:t>
            </a:r>
            <a:endParaRPr sz="1400" b="0" i="0" u="none" strike="noStrike" cap="none" dirty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난이도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리듬게임 노트의 종류나 특징에 따라서 1단계, 2단계, 3단계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791826" y="3305622"/>
            <a:ext cx="915539" cy="915539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1등신</a:t>
            </a: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6138500" y="3317497"/>
            <a:ext cx="915539" cy="915539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1등신</a:t>
            </a: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6138500" y="2352195"/>
            <a:ext cx="915539" cy="915539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1등신</a:t>
            </a: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590" y="2868667"/>
            <a:ext cx="13716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37" y="2982967"/>
            <a:ext cx="13716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3297" y="2563867"/>
            <a:ext cx="2019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/>
          <p:nvPr/>
        </p:nvSpPr>
        <p:spPr>
          <a:xfrm>
            <a:off x="1181247" y="4665178"/>
            <a:ext cx="2622249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1단계</a:t>
            </a:r>
            <a:endParaRPr sz="16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가장 약한 몬스터 (1등신)</a:t>
            </a:r>
            <a:endParaRPr sz="14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447774" y="4665178"/>
            <a:ext cx="2622249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2단계</a:t>
            </a:r>
            <a:endParaRPr sz="16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중간단계 몬스터 (2등신)</a:t>
            </a:r>
            <a:endParaRPr sz="14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8090803" y="4709918"/>
            <a:ext cx="2622249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3단계</a:t>
            </a:r>
            <a:endParaRPr sz="16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222A35"/>
                </a:solidFill>
              </a:rPr>
              <a:t>보스</a:t>
            </a:r>
            <a:r>
              <a:rPr lang="ko-KR" sz="1400" b="0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몬스터 (3등신)</a:t>
            </a:r>
            <a:endParaRPr sz="1400" b="0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10255282" y="3317496"/>
            <a:ext cx="915539" cy="915539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1등신</a:t>
            </a: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10255282" y="2352194"/>
            <a:ext cx="915539" cy="915539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1등신</a:t>
            </a: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10255281" y="1389155"/>
            <a:ext cx="915539" cy="915539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1등신</a:t>
            </a: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758</Words>
  <Application>Microsoft Office PowerPoint</Application>
  <PresentationFormat>사용자 지정</PresentationFormat>
  <Paragraphs>162</Paragraphs>
  <Slides>32</Slides>
  <Notes>24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이재린</cp:lastModifiedBy>
  <cp:revision>55</cp:revision>
  <dcterms:created xsi:type="dcterms:W3CDTF">2020-01-09T04:31:25Z</dcterms:created>
  <dcterms:modified xsi:type="dcterms:W3CDTF">2020-03-15T13:38:56Z</dcterms:modified>
</cp:coreProperties>
</file>